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7" r:id="rId7"/>
    <p:sldId id="262" r:id="rId8"/>
    <p:sldId id="270" r:id="rId9"/>
    <p:sldId id="263" r:id="rId10"/>
    <p:sldId id="264" r:id="rId11"/>
    <p:sldId id="265" r:id="rId12"/>
    <p:sldId id="266" r:id="rId13"/>
    <p:sldId id="268" r:id="rId14"/>
    <p:sldId id="269" r:id="rId15"/>
  </p:sldIdLst>
  <p:sldSz cx="18288000" cy="10287000"/>
  <p:notesSz cx="6858000" cy="9144000"/>
  <p:embeddedFontLst>
    <p:embeddedFont>
      <p:font typeface="Arimo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Josefin Slab" panose="020B0604020202020204" charset="0"/>
      <p:regular r:id="rId21"/>
    </p:embeddedFont>
    <p:embeddedFont>
      <p:font typeface="Roboto" panose="020B0604020202020204" charset="0"/>
      <p:regular r:id="rId22"/>
    </p:embeddedFont>
    <p:embeddedFont>
      <p:font typeface="Sanchez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54603" y="3971763"/>
            <a:ext cx="7726827" cy="2343474"/>
            <a:chOff x="0" y="0"/>
            <a:chExt cx="10302435" cy="3124632"/>
          </a:xfrm>
        </p:grpSpPr>
        <p:sp>
          <p:nvSpPr>
            <p:cNvPr id="3" name="TextBox 3"/>
            <p:cNvSpPr txBox="1"/>
            <p:nvPr/>
          </p:nvSpPr>
          <p:spPr>
            <a:xfrm>
              <a:off x="0" y="209550"/>
              <a:ext cx="10302435" cy="1809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10000" spc="400" dirty="0">
                  <a:solidFill>
                    <a:srgbClr val="FFFFFF"/>
                  </a:solidFill>
                  <a:latin typeface="Josefin Slab"/>
                </a:rPr>
                <a:t>CYBER LIFE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482859"/>
              <a:ext cx="10302435" cy="641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pt-BR" sz="2800" spc="196" dirty="0">
                  <a:solidFill>
                    <a:srgbClr val="AE8441"/>
                  </a:solidFill>
                  <a:latin typeface="Roboto"/>
                </a:rPr>
                <a:t>Solução</a:t>
              </a:r>
              <a:r>
                <a:rPr lang="en-US" sz="2800" spc="196" dirty="0">
                  <a:solidFill>
                    <a:srgbClr val="AE8441"/>
                  </a:solidFill>
                  <a:latin typeface="Roboto"/>
                </a:rPr>
                <a:t> para </a:t>
              </a:r>
              <a:r>
                <a:rPr lang="pt-BR" sz="2800" spc="196" dirty="0">
                  <a:solidFill>
                    <a:srgbClr val="AE8441"/>
                  </a:solidFill>
                  <a:latin typeface="Roboto"/>
                </a:rPr>
                <a:t>monitoramento</a:t>
              </a:r>
              <a:r>
                <a:rPr lang="en-US" sz="2800" spc="196" dirty="0">
                  <a:solidFill>
                    <a:srgbClr val="AE8441"/>
                  </a:solidFill>
                  <a:latin typeface="Roboto"/>
                </a:rPr>
                <a:t> de </a:t>
              </a:r>
              <a:r>
                <a:rPr lang="pt-BR" sz="2800" spc="196" dirty="0">
                  <a:solidFill>
                    <a:srgbClr val="AE8441"/>
                  </a:solidFill>
                  <a:latin typeface="Roboto"/>
                </a:rPr>
                <a:t>órgãos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2809875"/>
            <a:ext cx="133350" cy="4667250"/>
          </a:xfrm>
          <a:prstGeom prst="rect">
            <a:avLst/>
          </a:prstGeom>
          <a:solidFill>
            <a:srgbClr val="AE8441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169565" y="1683525"/>
            <a:ext cx="5793600" cy="5793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60123" y="-300189"/>
            <a:ext cx="19008246" cy="433580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Box 3"/>
          <p:cNvSpPr txBox="1"/>
          <p:nvPr/>
        </p:nvSpPr>
        <p:spPr>
          <a:xfrm>
            <a:off x="6053092" y="2873564"/>
            <a:ext cx="5538869" cy="230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spc="150" dirty="0">
                <a:solidFill>
                  <a:srgbClr val="113C61"/>
                </a:solidFill>
                <a:latin typeface="Josefin Slab"/>
              </a:rPr>
              <a:t>Site </a:t>
            </a:r>
            <a:r>
              <a:rPr lang="pt-BR" sz="7500" spc="150" dirty="0">
                <a:solidFill>
                  <a:srgbClr val="FFFFFF"/>
                </a:solidFill>
                <a:latin typeface="Josefin Slab"/>
              </a:rPr>
              <a:t>Institucional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87570" y="-270930"/>
            <a:ext cx="9400430" cy="1082886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3889" r="7001"/>
          <a:stretch>
            <a:fillRect/>
          </a:stretch>
        </p:blipFill>
        <p:spPr>
          <a:xfrm>
            <a:off x="4370979" y="2890608"/>
            <a:ext cx="8728383" cy="450578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167396" y="438150"/>
            <a:ext cx="10420389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pt-BR" sz="7500" spc="150" dirty="0">
                <a:solidFill>
                  <a:srgbClr val="FFFFFF"/>
                </a:solidFill>
                <a:latin typeface="Josefin Slab"/>
              </a:rPr>
              <a:t>Simulador</a:t>
            </a:r>
            <a:r>
              <a:rPr lang="en-US" sz="7500" spc="150" dirty="0">
                <a:solidFill>
                  <a:srgbClr val="FFFFFF"/>
                </a:solidFill>
                <a:latin typeface="Josefin Slab"/>
              </a:rPr>
              <a:t> de</a:t>
            </a:r>
            <a:r>
              <a:rPr lang="en-US" sz="7500" spc="150" dirty="0">
                <a:solidFill>
                  <a:srgbClr val="000000"/>
                </a:solidFill>
                <a:latin typeface="Josefin Slab"/>
              </a:rPr>
              <a:t> </a:t>
            </a:r>
            <a:r>
              <a:rPr lang="pt-BR" sz="7500" spc="150" dirty="0">
                <a:solidFill>
                  <a:srgbClr val="000000"/>
                </a:solidFill>
                <a:latin typeface="Josefin Slab"/>
              </a:rPr>
              <a:t>orçamento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9650" y="3712477"/>
            <a:ext cx="16230600" cy="2862047"/>
            <a:chOff x="0" y="0"/>
            <a:chExt cx="21640800" cy="3816062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3816062"/>
            </a:xfrm>
            <a:prstGeom prst="rect">
              <a:avLst/>
            </a:prstGeom>
            <a:solidFill>
              <a:srgbClr val="113C6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755821" y="667250"/>
              <a:ext cx="19205906" cy="1543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00"/>
                </a:lnSpc>
              </a:pPr>
              <a:r>
                <a:rPr lang="pt-BR" sz="7500" spc="150" dirty="0">
                  <a:solidFill>
                    <a:srgbClr val="FFFFFF"/>
                  </a:solidFill>
                  <a:latin typeface="Josefin Slab"/>
                </a:rPr>
                <a:t>Tabela</a:t>
              </a:r>
              <a:r>
                <a:rPr lang="en-US" sz="7500" spc="150" dirty="0">
                  <a:solidFill>
                    <a:srgbClr val="FFFFFF"/>
                  </a:solidFill>
                  <a:latin typeface="Josefin Slab"/>
                </a:rPr>
                <a:t> no MySQL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0" t="3654" r="140"/>
          <a:stretch>
            <a:fillRect/>
          </a:stretch>
        </p:blipFill>
        <p:spPr>
          <a:xfrm>
            <a:off x="0" y="18171"/>
            <a:ext cx="7954743" cy="512532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7525" t="3890" r="8864"/>
          <a:stretch>
            <a:fillRect/>
          </a:stretch>
        </p:blipFill>
        <p:spPr>
          <a:xfrm>
            <a:off x="0" y="5143500"/>
            <a:ext cx="7954743" cy="5143500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 rot="16720029">
            <a:off x="4868112" y="2158409"/>
            <a:ext cx="10536144" cy="7030112"/>
          </a:xfrm>
          <a:custGeom>
            <a:avLst/>
            <a:gdLst/>
            <a:ahLst/>
            <a:cxnLst/>
            <a:rect l="l" t="t" r="r" b="b"/>
            <a:pathLst>
              <a:path w="10553987" h="7085654">
                <a:moveTo>
                  <a:pt x="0" y="0"/>
                </a:moveTo>
                <a:lnTo>
                  <a:pt x="10553987" y="0"/>
                </a:lnTo>
                <a:lnTo>
                  <a:pt x="10553987" y="7085654"/>
                </a:lnTo>
                <a:lnTo>
                  <a:pt x="0" y="70856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7" name="TextBox 7"/>
          <p:cNvSpPr txBox="1"/>
          <p:nvPr/>
        </p:nvSpPr>
        <p:spPr>
          <a:xfrm>
            <a:off x="8877300" y="3981450"/>
            <a:ext cx="6963511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pt-BR" sz="7500" spc="150" dirty="0">
                <a:solidFill>
                  <a:srgbClr val="000000"/>
                </a:solidFill>
                <a:latin typeface="Josefin Slab"/>
              </a:rPr>
              <a:t>Arquivos</a:t>
            </a:r>
            <a:r>
              <a:rPr lang="en-US" sz="7500" spc="150" dirty="0">
                <a:solidFill>
                  <a:srgbClr val="000000"/>
                </a:solidFill>
                <a:latin typeface="Josefin Slab"/>
              </a:rPr>
              <a:t> do Git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53960" y="5503031"/>
            <a:ext cx="7678051" cy="2872905"/>
            <a:chOff x="0" y="-9525"/>
            <a:chExt cx="10237401" cy="3830540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9692214" cy="10562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181"/>
                </a:lnSpc>
              </a:pPr>
              <a:r>
                <a:rPr lang="en-US" sz="5151" spc="103" dirty="0">
                  <a:solidFill>
                    <a:srgbClr val="113C61"/>
                  </a:solidFill>
                  <a:latin typeface="Josefin Slab"/>
                </a:rPr>
                <a:t>Como </a:t>
              </a:r>
              <a:r>
                <a:rPr lang="pt-BR" sz="5151" spc="103" dirty="0">
                  <a:solidFill>
                    <a:srgbClr val="113C61"/>
                  </a:solidFill>
                  <a:latin typeface="Josefin Slab"/>
                </a:rPr>
                <a:t>Entrar</a:t>
              </a:r>
              <a:r>
                <a:rPr lang="en-US" sz="5151" spc="103" dirty="0">
                  <a:solidFill>
                    <a:srgbClr val="113C61"/>
                  </a:solidFill>
                  <a:latin typeface="Josefin Slab"/>
                </a:rPr>
                <a:t> </a:t>
              </a:r>
              <a:r>
                <a:rPr lang="pt-BR" sz="5151" spc="103" dirty="0">
                  <a:solidFill>
                    <a:srgbClr val="113C61"/>
                  </a:solidFill>
                  <a:latin typeface="Josefin Slab"/>
                </a:rPr>
                <a:t>em</a:t>
              </a:r>
              <a:r>
                <a:rPr lang="en-US" sz="5151" spc="103" dirty="0">
                  <a:solidFill>
                    <a:srgbClr val="113C61"/>
                  </a:solidFill>
                  <a:latin typeface="Josefin Slab"/>
                </a:rPr>
                <a:t> </a:t>
              </a:r>
              <a:r>
                <a:rPr lang="pt-BR" sz="5151" spc="103" dirty="0">
                  <a:solidFill>
                    <a:srgbClr val="113C61"/>
                  </a:solidFill>
                  <a:latin typeface="Josefin Slab"/>
                </a:rPr>
                <a:t>Contato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961"/>
              <a:ext cx="10237401" cy="19150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3000" spc="240" dirty="0">
                  <a:solidFill>
                    <a:srgbClr val="113C61"/>
                  </a:solidFill>
                  <a:latin typeface="Roboto"/>
                </a:rPr>
                <a:t>TELEFONE:</a:t>
              </a:r>
            </a:p>
            <a:p>
              <a:pPr algn="l">
                <a:lnSpc>
                  <a:spcPts val="1679"/>
                </a:lnSpc>
              </a:pPr>
              <a:endParaRPr lang="en-US" sz="3000" spc="240" dirty="0">
                <a:solidFill>
                  <a:srgbClr val="113C61"/>
                </a:solidFill>
                <a:latin typeface="Roboto"/>
              </a:endParaRPr>
            </a:p>
            <a:p>
              <a:pPr algn="l">
                <a:lnSpc>
                  <a:spcPts val="44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Arimo"/>
                </a:rPr>
                <a:t>(11) 96280-0727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3464700"/>
            <a:ext cx="5793600" cy="5793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238250"/>
            <a:ext cx="7468594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10000" spc="400" dirty="0">
                <a:solidFill>
                  <a:srgbClr val="02ADF0"/>
                </a:solidFill>
                <a:latin typeface="Josefin Slab"/>
              </a:rPr>
              <a:t>CYBER LIFE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55069" y="3445650"/>
            <a:ext cx="9804231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pt-BR" sz="7500" spc="150" dirty="0">
                <a:solidFill>
                  <a:srgbClr val="000000"/>
                </a:solidFill>
                <a:latin typeface="Josefin Slab"/>
              </a:rPr>
              <a:t>Obrigado</a:t>
            </a:r>
            <a:r>
              <a:rPr lang="en-US" sz="7500" spc="150" dirty="0">
                <a:solidFill>
                  <a:srgbClr val="000000"/>
                </a:solidFill>
                <a:latin typeface="Josefin Slab"/>
              </a:rPr>
              <a:t> pela </a:t>
            </a:r>
            <a:r>
              <a:rPr lang="pt-BR" sz="7500" spc="150" dirty="0">
                <a:solidFill>
                  <a:srgbClr val="000000"/>
                </a:solidFill>
                <a:latin typeface="Josefin Slab"/>
              </a:rPr>
              <a:t>atenção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49001" y="-323850"/>
            <a:ext cx="17608301" cy="958215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AutoShape 3"/>
          <p:cNvSpPr/>
          <p:nvPr/>
        </p:nvSpPr>
        <p:spPr>
          <a:xfrm>
            <a:off x="357170" y="1600200"/>
            <a:ext cx="152400" cy="6248400"/>
          </a:xfrm>
          <a:prstGeom prst="rect">
            <a:avLst/>
          </a:prstGeom>
          <a:solidFill>
            <a:srgbClr val="AE8441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19758" y="1800245"/>
            <a:ext cx="2666980" cy="26669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465088" y="1800245"/>
            <a:ext cx="2666980" cy="266698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018909" y="1800245"/>
            <a:ext cx="2638907" cy="266698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t="343" b="343"/>
          <a:stretch>
            <a:fillRect/>
          </a:stretch>
        </p:blipFill>
        <p:spPr>
          <a:xfrm>
            <a:off x="9862393" y="5404417"/>
            <a:ext cx="2712868" cy="271286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685391" y="1800245"/>
            <a:ext cx="2666980" cy="266698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 t="11627" r="8281" b="23189"/>
          <a:stretch>
            <a:fillRect/>
          </a:stretch>
        </p:blipFill>
        <p:spPr>
          <a:xfrm>
            <a:off x="1431739" y="5404417"/>
            <a:ext cx="2713465" cy="257123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 l="7271" t="4066" b="4066"/>
          <a:stretch>
            <a:fillRect/>
          </a:stretch>
        </p:blipFill>
        <p:spPr>
          <a:xfrm>
            <a:off x="5465088" y="5487862"/>
            <a:ext cx="2893926" cy="286702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rcRect l="8836" t="5281" r="9459" b="28874"/>
          <a:stretch>
            <a:fillRect/>
          </a:stretch>
        </p:blipFill>
        <p:spPr>
          <a:xfrm>
            <a:off x="14173736" y="5502004"/>
            <a:ext cx="2329252" cy="283874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059188" y="438150"/>
            <a:ext cx="4791924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pt-BR" sz="7500" spc="150" dirty="0">
                <a:solidFill>
                  <a:srgbClr val="113C61"/>
                </a:solidFill>
                <a:latin typeface="Josefin Slab"/>
              </a:rPr>
              <a:t>Integrantes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18702" y="4747260"/>
            <a:ext cx="253954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 dirty="0">
                <a:solidFill>
                  <a:srgbClr val="000000"/>
                </a:solidFill>
                <a:latin typeface="Sanchez Bold"/>
              </a:rPr>
              <a:t>JEAN SOUSA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13811" y="4692958"/>
            <a:ext cx="3969534" cy="389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8"/>
              </a:lnSpc>
            </a:pPr>
            <a:r>
              <a:rPr lang="en-US" sz="2291" spc="252" dirty="0">
                <a:solidFill>
                  <a:srgbClr val="000000"/>
                </a:solidFill>
                <a:latin typeface="Sanchez Bold"/>
              </a:rPr>
              <a:t>LEONARDO AMANCIO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190602" y="4686300"/>
            <a:ext cx="435267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 dirty="0">
                <a:solidFill>
                  <a:srgbClr val="000000"/>
                </a:solidFill>
                <a:latin typeface="Sanchez Bold"/>
              </a:rPr>
              <a:t>NICOLAS CARVALHO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87211" y="4747260"/>
            <a:ext cx="356921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 dirty="0">
                <a:solidFill>
                  <a:srgbClr val="000000"/>
                </a:solidFill>
                <a:latin typeface="Sanchez Bold"/>
              </a:rPr>
              <a:t>ISABELA VITORIA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02944" y="8340179"/>
            <a:ext cx="330060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 dirty="0">
                <a:solidFill>
                  <a:srgbClr val="000000"/>
                </a:solidFill>
                <a:latin typeface="Sanchez Bold"/>
              </a:rPr>
              <a:t>BRUNO RICARDO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465088" y="8340179"/>
            <a:ext cx="331314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 dirty="0">
                <a:solidFill>
                  <a:srgbClr val="000000"/>
                </a:solidFill>
                <a:latin typeface="Sanchez Bold"/>
              </a:rPr>
              <a:t>MATHIAS SOUZA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81224" y="8340179"/>
            <a:ext cx="307520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 dirty="0">
                <a:solidFill>
                  <a:srgbClr val="000000"/>
                </a:solidFill>
                <a:latin typeface="Sanchez Bold"/>
              </a:rPr>
              <a:t>JAILSON VITOR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956594" y="8340179"/>
            <a:ext cx="282068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 spc="263" dirty="0">
                <a:solidFill>
                  <a:srgbClr val="000000"/>
                </a:solidFill>
                <a:latin typeface="Sanchez Bold"/>
              </a:rPr>
              <a:t>TALLES ARIEL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35735" y="-343317"/>
            <a:ext cx="4574360" cy="1097363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1786" r="37354"/>
          <a:stretch>
            <a:fillRect/>
          </a:stretch>
        </p:blipFill>
        <p:spPr>
          <a:xfrm>
            <a:off x="432627" y="1252543"/>
            <a:ext cx="6278246" cy="8229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660678" y="236691"/>
            <a:ext cx="7281954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pt-BR" sz="7500" spc="150" dirty="0">
                <a:solidFill>
                  <a:srgbClr val="FFFFFF"/>
                </a:solidFill>
                <a:latin typeface="Josefin Slab"/>
              </a:rPr>
              <a:t>Contextualização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328770" y="4698469"/>
            <a:ext cx="9915290" cy="890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571" spc="257" dirty="0">
                <a:solidFill>
                  <a:srgbClr val="FFFFFF"/>
                </a:solidFill>
                <a:latin typeface="Sanchez"/>
              </a:rPr>
              <a:t>º No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Brasil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a taxa de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doação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é de 15,8 pmp(por</a:t>
            </a:r>
          </a:p>
          <a:p>
            <a:pPr>
              <a:lnSpc>
                <a:spcPts val="3600"/>
              </a:lnSpc>
            </a:pPr>
            <a:r>
              <a:rPr lang="pt-BR" sz="2571" spc="257" dirty="0">
                <a:solidFill>
                  <a:srgbClr val="FFFFFF"/>
                </a:solidFill>
                <a:latin typeface="Sanchez"/>
              </a:rPr>
              <a:t>milhão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de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habitante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28770" y="2431329"/>
            <a:ext cx="991529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571" spc="257" dirty="0">
                <a:solidFill>
                  <a:srgbClr val="FFFFFF"/>
                </a:solidFill>
                <a:latin typeface="Sanchez"/>
              </a:rPr>
              <a:t>º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Felizmente o Brasil é o 2º maior doador de órgãos do mundo; </a:t>
            </a:r>
          </a:p>
        </p:txBody>
      </p:sp>
      <p:sp>
        <p:nvSpPr>
          <p:cNvPr id="7" name="TextBox 5"/>
          <p:cNvSpPr txBox="1"/>
          <p:nvPr/>
        </p:nvSpPr>
        <p:spPr>
          <a:xfrm>
            <a:off x="7344010" y="6932340"/>
            <a:ext cx="991529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571" spc="257" dirty="0">
                <a:solidFill>
                  <a:srgbClr val="FFFFFF"/>
                </a:solidFill>
                <a:latin typeface="Sanchez"/>
              </a:rPr>
              <a:t>º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Isso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se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tornou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tão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importante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que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em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2017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foi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instituído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o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dia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nacional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da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doação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de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órgãos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58912" y="553807"/>
            <a:ext cx="15770176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 dirty="0">
                <a:solidFill>
                  <a:srgbClr val="FFFFFF"/>
                </a:solidFill>
                <a:latin typeface="Josefin Slab"/>
              </a:rPr>
              <a:t>O </a:t>
            </a:r>
            <a:r>
              <a:rPr lang="pt-BR" sz="7500" spc="150" dirty="0">
                <a:solidFill>
                  <a:srgbClr val="FFFFFF"/>
                </a:solidFill>
                <a:latin typeface="Josefin Slab"/>
              </a:rPr>
              <a:t>setor</a:t>
            </a:r>
            <a:r>
              <a:rPr lang="en-US" sz="7500" spc="150" dirty="0">
                <a:solidFill>
                  <a:srgbClr val="FFFFFF"/>
                </a:solidFill>
                <a:latin typeface="Josefin Slab"/>
              </a:rPr>
              <a:t> de </a:t>
            </a:r>
            <a:r>
              <a:rPr lang="pt-BR" sz="7500" spc="150" dirty="0">
                <a:solidFill>
                  <a:srgbClr val="FFFFFF"/>
                </a:solidFill>
                <a:latin typeface="Josefin Slab"/>
              </a:rPr>
              <a:t>armazenamento</a:t>
            </a:r>
            <a:r>
              <a:rPr lang="en-US" sz="7500" spc="150" dirty="0">
                <a:solidFill>
                  <a:srgbClr val="FFFFFF"/>
                </a:solidFill>
                <a:latin typeface="Josefin Slab"/>
              </a:rPr>
              <a:t> de </a:t>
            </a:r>
            <a:r>
              <a:rPr lang="pt-BR" sz="7500" spc="150" dirty="0">
                <a:solidFill>
                  <a:srgbClr val="FFFFFF"/>
                </a:solidFill>
                <a:latin typeface="Josefin Slab"/>
              </a:rPr>
              <a:t>órgãos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602050" y="3124655"/>
            <a:ext cx="9761595" cy="5478300"/>
            <a:chOff x="0" y="-142875"/>
            <a:chExt cx="13015460" cy="7304400"/>
          </a:xfrm>
        </p:grpSpPr>
        <p:sp>
          <p:nvSpPr>
            <p:cNvPr id="4" name="TextBox 4"/>
            <p:cNvSpPr txBox="1"/>
            <p:nvPr/>
          </p:nvSpPr>
          <p:spPr>
            <a:xfrm>
              <a:off x="0" y="2412956"/>
              <a:ext cx="13015460" cy="752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3000" spc="240" dirty="0">
                  <a:solidFill>
                    <a:srgbClr val="AE8441"/>
                  </a:solidFill>
                  <a:latin typeface="Roboto"/>
                </a:rPr>
                <a:t>COMO FUNCIONA?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002487"/>
              <a:ext cx="13015460" cy="11984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11"/>
                </a:lnSpc>
              </a:pPr>
              <a:r>
                <a:rPr lang="pt-BR" sz="2579" spc="128" dirty="0">
                  <a:solidFill>
                    <a:srgbClr val="FFFFFF"/>
                  </a:solidFill>
                  <a:latin typeface="Roboto"/>
                </a:rPr>
                <a:t>Perda</a:t>
              </a:r>
              <a:r>
                <a:rPr lang="en-US" sz="2579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9" spc="128" dirty="0">
                  <a:solidFill>
                    <a:srgbClr val="FFFFFF"/>
                  </a:solidFill>
                  <a:latin typeface="Roboto"/>
                </a:rPr>
                <a:t>excessiva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de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órgãos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não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monitorados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, que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resulta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em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mortes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desnecessárias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pelo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mau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cuidado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636988"/>
              <a:ext cx="13015460" cy="752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3000" spc="240" dirty="0">
                  <a:solidFill>
                    <a:srgbClr val="AE8441"/>
                  </a:solidFill>
                  <a:latin typeface="Roboto"/>
                </a:rPr>
                <a:t>COMO PODEMOS AJUDAR?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739709"/>
              <a:ext cx="13015460" cy="2103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20"/>
                </a:lnSpc>
              </a:pP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Monitorando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 a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temperatura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dos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órgãos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que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foram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doados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, e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estão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congelados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, à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espera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de um receptor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na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fila de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espera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42875"/>
              <a:ext cx="13015460" cy="752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3000" spc="240" dirty="0">
                  <a:solidFill>
                    <a:srgbClr val="AE8441"/>
                  </a:solidFill>
                  <a:latin typeface="Roboto"/>
                </a:rPr>
                <a:t>QUAL O PROBLEMA?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525625"/>
              <a:ext cx="13015460" cy="635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20"/>
                </a:lnSpc>
              </a:pP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Ajudamos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salvando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vidas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indiretamente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com o IoT.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49347"/>
          <a:stretch/>
        </p:blipFill>
        <p:spPr>
          <a:xfrm>
            <a:off x="0" y="311906"/>
            <a:ext cx="4693011" cy="914128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95855" y="2725362"/>
            <a:ext cx="152400" cy="6248400"/>
          </a:xfrm>
          <a:prstGeom prst="rect">
            <a:avLst/>
          </a:prstGeom>
          <a:solidFill>
            <a:srgbClr val="AE8441"/>
          </a:solidFill>
        </p:spPr>
      </p:sp>
      <p:sp>
        <p:nvSpPr>
          <p:cNvPr id="3" name="TextBox 3"/>
          <p:cNvSpPr txBox="1"/>
          <p:nvPr/>
        </p:nvSpPr>
        <p:spPr>
          <a:xfrm>
            <a:off x="8146052" y="3566145"/>
            <a:ext cx="8757747" cy="3154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42"/>
              </a:lnSpc>
            </a:pPr>
            <a:r>
              <a:rPr lang="pt-BR" sz="2589" spc="129" dirty="0">
                <a:solidFill>
                  <a:srgbClr val="113C61"/>
                </a:solidFill>
                <a:latin typeface="Roboto"/>
              </a:rPr>
              <a:t>Por esse motivo a </a:t>
            </a:r>
            <a:r>
              <a:rPr lang="pt-BR" sz="2589" spc="129" dirty="0" err="1">
                <a:solidFill>
                  <a:srgbClr val="113C61"/>
                </a:solidFill>
                <a:latin typeface="Roboto"/>
              </a:rPr>
              <a:t>CyberLife</a:t>
            </a:r>
            <a:r>
              <a:rPr lang="pt-BR" sz="2589" spc="129" dirty="0">
                <a:solidFill>
                  <a:srgbClr val="113C61"/>
                </a:solidFill>
                <a:latin typeface="Roboto"/>
              </a:rPr>
              <a:t> propõe uma solução de</a:t>
            </a:r>
          </a:p>
          <a:p>
            <a:pPr marL="0" lvl="0" indent="0" algn="ctr">
              <a:lnSpc>
                <a:spcPts val="4142"/>
              </a:lnSpc>
            </a:pPr>
            <a:r>
              <a:rPr lang="pt-BR" sz="2589" spc="129" dirty="0">
                <a:solidFill>
                  <a:srgbClr val="113C61"/>
                </a:solidFill>
                <a:latin typeface="Roboto"/>
              </a:rPr>
              <a:t>monitoramento de temperatura para hospitais, banco de órgãos e até</a:t>
            </a:r>
          </a:p>
          <a:p>
            <a:pPr marL="0" lvl="0" indent="0" algn="ctr">
              <a:lnSpc>
                <a:spcPts val="4142"/>
              </a:lnSpc>
            </a:pPr>
            <a:r>
              <a:rPr lang="pt-BR" sz="2589" spc="129" dirty="0">
                <a:solidFill>
                  <a:srgbClr val="113C61"/>
                </a:solidFill>
                <a:latin typeface="Roboto"/>
              </a:rPr>
              <a:t>mesmo pequenos laboratórios, para facilitar o controle do proprietário sobre os</a:t>
            </a:r>
          </a:p>
          <a:p>
            <a:pPr marL="0" lvl="0" indent="0" algn="ctr">
              <a:lnSpc>
                <a:spcPts val="4142"/>
              </a:lnSpc>
            </a:pPr>
            <a:r>
              <a:rPr lang="pt-BR" sz="2589" spc="129" dirty="0">
                <a:solidFill>
                  <a:srgbClr val="113C61"/>
                </a:solidFill>
                <a:latin typeface="Roboto"/>
              </a:rPr>
              <a:t>órgãos, e evitar a perda dos mesmos.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20383" y="1028700"/>
            <a:ext cx="5486400" cy="8229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29308" y="1028700"/>
            <a:ext cx="6175193" cy="3114359"/>
            <a:chOff x="0" y="0"/>
            <a:chExt cx="8233590" cy="4152478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8233590" cy="4152478"/>
            </a:xfrm>
            <a:prstGeom prst="rect">
              <a:avLst/>
            </a:prstGeom>
            <a:solidFill>
              <a:srgbClr val="113C6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609795" y="533189"/>
              <a:ext cx="7014000" cy="3067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00"/>
                </a:lnSpc>
              </a:pPr>
              <a:r>
                <a:rPr lang="en-US" sz="7500" spc="150">
                  <a:solidFill>
                    <a:srgbClr val="FFFFFF"/>
                  </a:solidFill>
                  <a:latin typeface="Josefin Slab"/>
                </a:rPr>
                <a:t>Solução proposta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037213"/>
            <a:ext cx="8563923" cy="8249787"/>
            <a:chOff x="0" y="0"/>
            <a:chExt cx="11418563" cy="10999717"/>
          </a:xfrm>
        </p:grpSpPr>
        <p:sp>
          <p:nvSpPr>
            <p:cNvPr id="3" name="TextBox 3"/>
            <p:cNvSpPr txBox="1"/>
            <p:nvPr/>
          </p:nvSpPr>
          <p:spPr>
            <a:xfrm>
              <a:off x="1321362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1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340802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2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360243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3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379683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4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9399123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5</a:t>
              </a:r>
            </a:p>
          </p:txBody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1321362" y="234355"/>
              <a:ext cx="10097201" cy="10097201"/>
              <a:chOff x="0" y="0"/>
              <a:chExt cx="10287000" cy="10287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256540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51371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770890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0" y="-57150"/>
              <a:ext cx="1121911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1.000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36573" y="2467150"/>
              <a:ext cx="785338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750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336573" y="4991451"/>
              <a:ext cx="785338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500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36573" y="7515751"/>
              <a:ext cx="785338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250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85338" y="10040051"/>
              <a:ext cx="336573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1321362" y="234355"/>
              <a:ext cx="10097201" cy="10097201"/>
              <a:chOff x="0" y="0"/>
              <a:chExt cx="10287000" cy="10287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965200" y="135707"/>
                <a:ext cx="2148240" cy="6881521"/>
              </a:xfrm>
              <a:custGeom>
                <a:avLst/>
                <a:gdLst/>
                <a:ahLst/>
                <a:cxnLst/>
                <a:rect l="l" t="t" r="r" b="b"/>
                <a:pathLst>
                  <a:path w="2148240" h="6881521">
                    <a:moveTo>
                      <a:pt x="127000" y="6818305"/>
                    </a:moveTo>
                    <a:cubicBezTo>
                      <a:pt x="126844" y="6783346"/>
                      <a:pt x="98460" y="6755089"/>
                      <a:pt x="63500" y="6755089"/>
                    </a:cubicBezTo>
                    <a:cubicBezTo>
                      <a:pt x="28540" y="6755089"/>
                      <a:pt x="156" y="6783346"/>
                      <a:pt x="0" y="6818305"/>
                    </a:cubicBezTo>
                    <a:cubicBezTo>
                      <a:pt x="156" y="6853264"/>
                      <a:pt x="28540" y="6881521"/>
                      <a:pt x="63500" y="6881521"/>
                    </a:cubicBezTo>
                    <a:cubicBezTo>
                      <a:pt x="98460" y="6881521"/>
                      <a:pt x="126844" y="6853264"/>
                      <a:pt x="127000" y="6818305"/>
                    </a:cubicBezTo>
                    <a:close/>
                    <a:moveTo>
                      <a:pt x="36160" y="6809995"/>
                    </a:moveTo>
                    <a:lnTo>
                      <a:pt x="90840" y="6826616"/>
                    </a:lnTo>
                    <a:lnTo>
                      <a:pt x="2148240" y="16622"/>
                    </a:lnTo>
                    <a:lnTo>
                      <a:pt x="2093560" y="0"/>
                    </a:lnTo>
                    <a:close/>
                  </a:path>
                </a:pathLst>
              </a:custGeom>
              <a:solidFill>
                <a:srgbClr val="C9879D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3022600" y="80801"/>
                <a:ext cx="2147808" cy="5864415"/>
              </a:xfrm>
              <a:custGeom>
                <a:avLst/>
                <a:gdLst/>
                <a:ahLst/>
                <a:cxnLst/>
                <a:rect l="l" t="t" r="r" b="b"/>
                <a:pathLst>
                  <a:path w="2147808" h="5864415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59" y="126434"/>
                      <a:pt x="126844" y="98176"/>
                      <a:pt x="127000" y="63217"/>
                    </a:cubicBezTo>
                    <a:close/>
                    <a:moveTo>
                      <a:pt x="90408" y="53599"/>
                    </a:moveTo>
                    <a:lnTo>
                      <a:pt x="36592" y="72835"/>
                    </a:lnTo>
                    <a:lnTo>
                      <a:pt x="2093992" y="5864416"/>
                    </a:lnTo>
                    <a:lnTo>
                      <a:pt x="2147808" y="5845180"/>
                    </a:lnTo>
                    <a:close/>
                  </a:path>
                </a:pathLst>
              </a:custGeom>
              <a:solidFill>
                <a:srgbClr val="C9879D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5080000" y="5872382"/>
                <a:ext cx="2139951" cy="1936174"/>
              </a:xfrm>
              <a:custGeom>
                <a:avLst/>
                <a:gdLst/>
                <a:ahLst/>
                <a:cxnLst/>
                <a:rect l="l" t="t" r="r" b="b"/>
                <a:pathLst>
                  <a:path w="2139951" h="1936174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59" y="126434"/>
                      <a:pt x="126844" y="98176"/>
                      <a:pt x="127000" y="63217"/>
                    </a:cubicBezTo>
                    <a:close/>
                    <a:moveTo>
                      <a:pt x="82551" y="41919"/>
                    </a:moveTo>
                    <a:lnTo>
                      <a:pt x="44449" y="84515"/>
                    </a:lnTo>
                    <a:lnTo>
                      <a:pt x="2101849" y="1936175"/>
                    </a:lnTo>
                    <a:lnTo>
                      <a:pt x="2139951" y="1893579"/>
                    </a:lnTo>
                    <a:close/>
                  </a:path>
                </a:pathLst>
              </a:custGeom>
              <a:solidFill>
                <a:srgbClr val="C9879D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7137400" y="4637942"/>
                <a:ext cx="2184400" cy="3212533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3212533">
                    <a:moveTo>
                      <a:pt x="127000" y="3149317"/>
                    </a:moveTo>
                    <a:cubicBezTo>
                      <a:pt x="126843" y="3114358"/>
                      <a:pt x="98460" y="3086100"/>
                      <a:pt x="63500" y="3086100"/>
                    </a:cubicBezTo>
                    <a:cubicBezTo>
                      <a:pt x="28540" y="3086100"/>
                      <a:pt x="157" y="3114358"/>
                      <a:pt x="0" y="3149317"/>
                    </a:cubicBezTo>
                    <a:cubicBezTo>
                      <a:pt x="157" y="3184276"/>
                      <a:pt x="28540" y="3212533"/>
                      <a:pt x="63500" y="3212533"/>
                    </a:cubicBezTo>
                    <a:cubicBezTo>
                      <a:pt x="98460" y="3212533"/>
                      <a:pt x="126843" y="3184276"/>
                      <a:pt x="127000" y="3149317"/>
                    </a:cubicBezTo>
                    <a:close/>
                    <a:moveTo>
                      <a:pt x="39770" y="3133399"/>
                    </a:moveTo>
                    <a:lnTo>
                      <a:pt x="87230" y="3165235"/>
                    </a:lnTo>
                    <a:lnTo>
                      <a:pt x="2144630" y="79135"/>
                    </a:lnTo>
                    <a:lnTo>
                      <a:pt x="2097170" y="47299"/>
                    </a:lnTo>
                    <a:close/>
                    <a:moveTo>
                      <a:pt x="2184400" y="63217"/>
                    </a:moveTo>
                    <a:cubicBezTo>
                      <a:pt x="2184243" y="28258"/>
                      <a:pt x="2155860" y="0"/>
                      <a:pt x="2120900" y="0"/>
                    </a:cubicBezTo>
                    <a:cubicBezTo>
                      <a:pt x="2085940" y="0"/>
                      <a:pt x="2057557" y="28258"/>
                      <a:pt x="2057400" y="63217"/>
                    </a:cubicBezTo>
                    <a:cubicBezTo>
                      <a:pt x="2057557" y="98176"/>
                      <a:pt x="2085940" y="126434"/>
                      <a:pt x="2120900" y="126434"/>
                    </a:cubicBezTo>
                    <a:cubicBezTo>
                      <a:pt x="2155860" y="126434"/>
                      <a:pt x="2184243" y="98176"/>
                      <a:pt x="2184400" y="63217"/>
                    </a:cubicBezTo>
                    <a:close/>
                  </a:path>
                </a:pathLst>
              </a:custGeom>
              <a:solidFill>
                <a:srgbClr val="C9879D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965200" y="4730525"/>
                <a:ext cx="2133819" cy="1137979"/>
              </a:xfrm>
              <a:custGeom>
                <a:avLst/>
                <a:gdLst/>
                <a:ahLst/>
                <a:cxnLst/>
                <a:rect l="l" t="t" r="r" b="b"/>
                <a:pathLst>
                  <a:path w="2133819" h="1137979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0" y="0"/>
                      <a:pt x="156" y="28258"/>
                      <a:pt x="0" y="63217"/>
                    </a:cubicBezTo>
                    <a:cubicBezTo>
                      <a:pt x="156" y="98176"/>
                      <a:pt x="28540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6419" y="37729"/>
                    </a:moveTo>
                    <a:lnTo>
                      <a:pt x="50581" y="88705"/>
                    </a:lnTo>
                    <a:lnTo>
                      <a:pt x="2107981" y="1137979"/>
                    </a:lnTo>
                    <a:lnTo>
                      <a:pt x="2133819" y="1087003"/>
                    </a:lnTo>
                    <a:close/>
                  </a:path>
                </a:pathLst>
              </a:custGeom>
              <a:solidFill>
                <a:srgbClr val="02ADF0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3022600" y="4676138"/>
                <a:ext cx="2134701" cy="1230095"/>
              </a:xfrm>
              <a:custGeom>
                <a:avLst/>
                <a:gdLst/>
                <a:ahLst/>
                <a:cxnLst/>
                <a:rect l="l" t="t" r="r" b="b"/>
                <a:pathLst>
                  <a:path w="2134701" h="1230095">
                    <a:moveTo>
                      <a:pt x="127000" y="1166878"/>
                    </a:moveTo>
                    <a:cubicBezTo>
                      <a:pt x="126844" y="1131919"/>
                      <a:pt x="98459" y="1103661"/>
                      <a:pt x="63500" y="1103661"/>
                    </a:cubicBezTo>
                    <a:cubicBezTo>
                      <a:pt x="28541" y="1103661"/>
                      <a:pt x="156" y="1131919"/>
                      <a:pt x="0" y="1166878"/>
                    </a:cubicBezTo>
                    <a:cubicBezTo>
                      <a:pt x="156" y="1201837"/>
                      <a:pt x="28541" y="1230095"/>
                      <a:pt x="63500" y="1230095"/>
                    </a:cubicBezTo>
                    <a:cubicBezTo>
                      <a:pt x="98459" y="1230095"/>
                      <a:pt x="126844" y="1201837"/>
                      <a:pt x="127000" y="1166878"/>
                    </a:cubicBezTo>
                    <a:close/>
                    <a:moveTo>
                      <a:pt x="49699" y="1141857"/>
                    </a:moveTo>
                    <a:lnTo>
                      <a:pt x="77301" y="1191899"/>
                    </a:lnTo>
                    <a:lnTo>
                      <a:pt x="2134701" y="50042"/>
                    </a:lnTo>
                    <a:lnTo>
                      <a:pt x="2107099" y="0"/>
                    </a:lnTo>
                    <a:close/>
                  </a:path>
                </a:pathLst>
              </a:custGeom>
              <a:solidFill>
                <a:srgbClr val="02ADF0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5080000" y="4637942"/>
                <a:ext cx="2120900" cy="126433"/>
              </a:xfrm>
              <a:custGeom>
                <a:avLst/>
                <a:gdLst/>
                <a:ahLst/>
                <a:cxnLst/>
                <a:rect l="l" t="t" r="r" b="b"/>
                <a:pathLst>
                  <a:path w="2120900" h="126433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59" y="126434"/>
                      <a:pt x="126844" y="98176"/>
                      <a:pt x="127000" y="63217"/>
                    </a:cubicBezTo>
                    <a:close/>
                    <a:moveTo>
                      <a:pt x="63500" y="34642"/>
                    </a:moveTo>
                    <a:lnTo>
                      <a:pt x="63500" y="91792"/>
                    </a:lnTo>
                    <a:lnTo>
                      <a:pt x="2120900" y="91792"/>
                    </a:lnTo>
                    <a:lnTo>
                      <a:pt x="2120900" y="34642"/>
                    </a:lnTo>
                    <a:close/>
                  </a:path>
                </a:pathLst>
              </a:custGeom>
              <a:solidFill>
                <a:srgbClr val="02ADF0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7137400" y="4637942"/>
                <a:ext cx="2184400" cy="5197924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5197924">
                    <a:moveTo>
                      <a:pt x="127000" y="63217"/>
                    </a:moveTo>
                    <a:cubicBezTo>
                      <a:pt x="126843" y="28258"/>
                      <a:pt x="98460" y="0"/>
                      <a:pt x="63500" y="0"/>
                    </a:cubicBezTo>
                    <a:cubicBezTo>
                      <a:pt x="28540" y="0"/>
                      <a:pt x="157" y="28258"/>
                      <a:pt x="0" y="63217"/>
                    </a:cubicBezTo>
                    <a:cubicBezTo>
                      <a:pt x="157" y="98176"/>
                      <a:pt x="28540" y="126434"/>
                      <a:pt x="63500" y="126434"/>
                    </a:cubicBezTo>
                    <a:cubicBezTo>
                      <a:pt x="98460" y="126434"/>
                      <a:pt x="126843" y="98176"/>
                      <a:pt x="127000" y="63217"/>
                    </a:cubicBezTo>
                    <a:close/>
                    <a:moveTo>
                      <a:pt x="89956" y="52418"/>
                    </a:moveTo>
                    <a:lnTo>
                      <a:pt x="37044" y="74016"/>
                    </a:lnTo>
                    <a:lnTo>
                      <a:pt x="2094444" y="5145507"/>
                    </a:lnTo>
                    <a:lnTo>
                      <a:pt x="2147356" y="5123909"/>
                    </a:lnTo>
                    <a:close/>
                    <a:moveTo>
                      <a:pt x="2184400" y="5134708"/>
                    </a:moveTo>
                    <a:cubicBezTo>
                      <a:pt x="2184243" y="5099749"/>
                      <a:pt x="2155860" y="5071492"/>
                      <a:pt x="2120900" y="5071492"/>
                    </a:cubicBezTo>
                    <a:cubicBezTo>
                      <a:pt x="2085940" y="5071492"/>
                      <a:pt x="2057557" y="5099749"/>
                      <a:pt x="2057400" y="5134708"/>
                    </a:cubicBezTo>
                    <a:cubicBezTo>
                      <a:pt x="2057557" y="5169667"/>
                      <a:pt x="2085940" y="5197924"/>
                      <a:pt x="2120900" y="5197924"/>
                    </a:cubicBezTo>
                    <a:cubicBezTo>
                      <a:pt x="2155860" y="5197924"/>
                      <a:pt x="2184243" y="5169667"/>
                      <a:pt x="2184400" y="5134708"/>
                    </a:cubicBezTo>
                    <a:close/>
                  </a:path>
                </a:pathLst>
              </a:custGeom>
              <a:solidFill>
                <a:srgbClr val="02ADF0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965200" y="9668286"/>
                <a:ext cx="2124005" cy="317936"/>
              </a:xfrm>
              <a:custGeom>
                <a:avLst/>
                <a:gdLst/>
                <a:ahLst/>
                <a:cxnLst/>
                <a:rect l="l" t="t" r="r" b="b"/>
                <a:pathLst>
                  <a:path w="2124005" h="317936">
                    <a:moveTo>
                      <a:pt x="127000" y="63216"/>
                    </a:moveTo>
                    <a:cubicBezTo>
                      <a:pt x="126844" y="28257"/>
                      <a:pt x="98460" y="0"/>
                      <a:pt x="63500" y="0"/>
                    </a:cubicBezTo>
                    <a:cubicBezTo>
                      <a:pt x="28540" y="0"/>
                      <a:pt x="156" y="28257"/>
                      <a:pt x="0" y="63216"/>
                    </a:cubicBezTo>
                    <a:cubicBezTo>
                      <a:pt x="156" y="98175"/>
                      <a:pt x="28540" y="126432"/>
                      <a:pt x="63500" y="126432"/>
                    </a:cubicBezTo>
                    <a:cubicBezTo>
                      <a:pt x="98460" y="126432"/>
                      <a:pt x="126844" y="98175"/>
                      <a:pt x="127000" y="63216"/>
                    </a:cubicBezTo>
                    <a:close/>
                    <a:moveTo>
                      <a:pt x="66605" y="34810"/>
                    </a:moveTo>
                    <a:lnTo>
                      <a:pt x="60395" y="91622"/>
                    </a:lnTo>
                    <a:lnTo>
                      <a:pt x="2117795" y="317935"/>
                    </a:lnTo>
                    <a:lnTo>
                      <a:pt x="2124005" y="261124"/>
                    </a:lnTo>
                    <a:close/>
                  </a:path>
                </a:pathLst>
              </a:custGeom>
              <a:solidFill>
                <a:srgbClr val="C3BEBD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3022600" y="9894600"/>
                <a:ext cx="2120900" cy="126433"/>
              </a:xfrm>
              <a:custGeom>
                <a:avLst/>
                <a:gdLst/>
                <a:ahLst/>
                <a:cxnLst/>
                <a:rect l="l" t="t" r="r" b="b"/>
                <a:pathLst>
                  <a:path w="2120900" h="126433">
                    <a:moveTo>
                      <a:pt x="127000" y="63216"/>
                    </a:moveTo>
                    <a:cubicBezTo>
                      <a:pt x="126844" y="28257"/>
                      <a:pt x="98459" y="0"/>
                      <a:pt x="63500" y="0"/>
                    </a:cubicBezTo>
                    <a:cubicBezTo>
                      <a:pt x="28541" y="0"/>
                      <a:pt x="156" y="28257"/>
                      <a:pt x="0" y="63216"/>
                    </a:cubicBezTo>
                    <a:cubicBezTo>
                      <a:pt x="156" y="98175"/>
                      <a:pt x="28541" y="126433"/>
                      <a:pt x="63500" y="126433"/>
                    </a:cubicBezTo>
                    <a:cubicBezTo>
                      <a:pt x="98459" y="126433"/>
                      <a:pt x="126844" y="98175"/>
                      <a:pt x="127000" y="63216"/>
                    </a:cubicBezTo>
                    <a:close/>
                    <a:moveTo>
                      <a:pt x="63500" y="34641"/>
                    </a:moveTo>
                    <a:lnTo>
                      <a:pt x="63500" y="91791"/>
                    </a:lnTo>
                    <a:lnTo>
                      <a:pt x="2120900" y="91791"/>
                    </a:lnTo>
                    <a:lnTo>
                      <a:pt x="2120900" y="34641"/>
                    </a:lnTo>
                    <a:close/>
                  </a:path>
                </a:pathLst>
              </a:custGeom>
              <a:solidFill>
                <a:srgbClr val="C3BEBD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5080000" y="3642973"/>
                <a:ext cx="2148050" cy="6378060"/>
              </a:xfrm>
              <a:custGeom>
                <a:avLst/>
                <a:gdLst/>
                <a:ahLst/>
                <a:cxnLst/>
                <a:rect l="l" t="t" r="r" b="b"/>
                <a:pathLst>
                  <a:path w="2148050" h="6378060">
                    <a:moveTo>
                      <a:pt x="127000" y="6314843"/>
                    </a:moveTo>
                    <a:cubicBezTo>
                      <a:pt x="126844" y="6279884"/>
                      <a:pt x="98459" y="6251627"/>
                      <a:pt x="63500" y="6251627"/>
                    </a:cubicBezTo>
                    <a:cubicBezTo>
                      <a:pt x="28541" y="6251627"/>
                      <a:pt x="156" y="6279884"/>
                      <a:pt x="0" y="6314843"/>
                    </a:cubicBezTo>
                    <a:cubicBezTo>
                      <a:pt x="156" y="6349802"/>
                      <a:pt x="28541" y="6378060"/>
                      <a:pt x="63500" y="6378060"/>
                    </a:cubicBezTo>
                    <a:cubicBezTo>
                      <a:pt x="98459" y="6378060"/>
                      <a:pt x="126844" y="6349802"/>
                      <a:pt x="127000" y="6314843"/>
                    </a:cubicBezTo>
                    <a:close/>
                    <a:moveTo>
                      <a:pt x="36350" y="6305931"/>
                    </a:moveTo>
                    <a:lnTo>
                      <a:pt x="90650" y="6323756"/>
                    </a:lnTo>
                    <a:lnTo>
                      <a:pt x="2148050" y="17824"/>
                    </a:lnTo>
                    <a:lnTo>
                      <a:pt x="2093750" y="0"/>
                    </a:lnTo>
                    <a:close/>
                  </a:path>
                </a:pathLst>
              </a:custGeom>
              <a:solidFill>
                <a:srgbClr val="C3BEBD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7137400" y="3588668"/>
                <a:ext cx="2184400" cy="6638105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6638105">
                    <a:moveTo>
                      <a:pt x="127000" y="63217"/>
                    </a:moveTo>
                    <a:cubicBezTo>
                      <a:pt x="126843" y="28258"/>
                      <a:pt x="98460" y="0"/>
                      <a:pt x="63500" y="0"/>
                    </a:cubicBezTo>
                    <a:cubicBezTo>
                      <a:pt x="28540" y="0"/>
                      <a:pt x="157" y="28258"/>
                      <a:pt x="0" y="63217"/>
                    </a:cubicBezTo>
                    <a:cubicBezTo>
                      <a:pt x="157" y="98176"/>
                      <a:pt x="28540" y="126434"/>
                      <a:pt x="63500" y="126434"/>
                    </a:cubicBezTo>
                    <a:cubicBezTo>
                      <a:pt x="98460" y="126434"/>
                      <a:pt x="126843" y="98176"/>
                      <a:pt x="127000" y="63217"/>
                    </a:cubicBezTo>
                    <a:close/>
                    <a:moveTo>
                      <a:pt x="90732" y="54560"/>
                    </a:moveTo>
                    <a:lnTo>
                      <a:pt x="36268" y="71874"/>
                    </a:lnTo>
                    <a:lnTo>
                      <a:pt x="2093668" y="6583545"/>
                    </a:lnTo>
                    <a:lnTo>
                      <a:pt x="2148132" y="6566231"/>
                    </a:lnTo>
                    <a:close/>
                    <a:moveTo>
                      <a:pt x="2184400" y="6574888"/>
                    </a:moveTo>
                    <a:cubicBezTo>
                      <a:pt x="2184243" y="6539929"/>
                      <a:pt x="2155860" y="6511672"/>
                      <a:pt x="2120900" y="6511672"/>
                    </a:cubicBezTo>
                    <a:cubicBezTo>
                      <a:pt x="2085940" y="6511672"/>
                      <a:pt x="2057557" y="6539929"/>
                      <a:pt x="2057400" y="6574888"/>
                    </a:cubicBezTo>
                    <a:cubicBezTo>
                      <a:pt x="2057557" y="6609847"/>
                      <a:pt x="2085940" y="6638105"/>
                      <a:pt x="2120900" y="6638105"/>
                    </a:cubicBezTo>
                    <a:cubicBezTo>
                      <a:pt x="2155860" y="6638105"/>
                      <a:pt x="2184243" y="6609847"/>
                      <a:pt x="2184400" y="6574888"/>
                    </a:cubicBezTo>
                    <a:close/>
                  </a:path>
                </a:pathLst>
              </a:custGeom>
              <a:solidFill>
                <a:srgbClr val="C3BEBD"/>
              </a:solidFill>
            </p:spPr>
          </p:sp>
        </p:grpSp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"/>
          <a:srcRect l="1348" t="1233" r="2528"/>
          <a:stretch>
            <a:fillRect/>
          </a:stretch>
        </p:blipFill>
        <p:spPr>
          <a:xfrm>
            <a:off x="4434361" y="2883892"/>
            <a:ext cx="10863109" cy="4576366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028700" y="438150"/>
            <a:ext cx="7237185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FFFFFF"/>
                </a:solidFill>
                <a:latin typeface="Josefin Slab"/>
              </a:rPr>
              <a:t>Gráfico variável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163006"/>
            <a:ext cx="16230600" cy="9569201"/>
          </a:xfrm>
          <a:prstGeom prst="rect">
            <a:avLst/>
          </a:prstGeom>
          <a:solidFill>
            <a:srgbClr val="113C61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359297">
            <a:off x="593185" y="618032"/>
            <a:ext cx="1434143" cy="108994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525407" y="1448437"/>
            <a:ext cx="7237185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 dirty="0">
                <a:solidFill>
                  <a:srgbClr val="FFFFFF"/>
                </a:solidFill>
                <a:latin typeface="Josefin Slab"/>
              </a:rPr>
              <a:t>Como </a:t>
            </a:r>
            <a:r>
              <a:rPr lang="pt-BR" sz="7500" spc="150" dirty="0">
                <a:solidFill>
                  <a:srgbClr val="FFFFFF"/>
                </a:solidFill>
                <a:latin typeface="Josefin Slab"/>
              </a:rPr>
              <a:t>Funciona</a:t>
            </a:r>
            <a:r>
              <a:rPr lang="en-US" sz="7500" spc="150" dirty="0">
                <a:solidFill>
                  <a:srgbClr val="FFFFFF"/>
                </a:solidFill>
                <a:latin typeface="Josefin Slab"/>
              </a:rPr>
              <a:t>?</a:t>
            </a:r>
          </a:p>
        </p:txBody>
      </p:sp>
      <p:pic>
        <p:nvPicPr>
          <p:cNvPr id="7" name="Imagem 6" descr="Uma imagem contendo relógio, computador&#10;&#10;Descrição gerada automaticamente">
            <a:extLst>
              <a:ext uri="{FF2B5EF4-FFF2-40B4-BE49-F238E27FC236}">
                <a16:creationId xmlns:a16="http://schemas.microsoft.com/office/drawing/2014/main" id="{C237BB41-ADDC-41F5-A161-20AD42FDB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493" y="2812791"/>
            <a:ext cx="11205013" cy="623846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solidFill>
            <a:srgbClr val="113C61"/>
          </a:solidFill>
        </p:spPr>
      </p:sp>
      <p:sp>
        <p:nvSpPr>
          <p:cNvPr id="4" name="Retângulo 3"/>
          <p:cNvSpPr/>
          <p:nvPr/>
        </p:nvSpPr>
        <p:spPr>
          <a:xfrm>
            <a:off x="914400" y="939800"/>
            <a:ext cx="17373600" cy="9334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3352800" y="1393342"/>
            <a:ext cx="13676993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pt-BR" sz="7500" spc="150" dirty="0">
                <a:solidFill>
                  <a:schemeClr val="accent1">
                    <a:lumMod val="50000"/>
                  </a:schemeClr>
                </a:solidFill>
                <a:latin typeface="Josefin Slab"/>
              </a:rPr>
              <a:t>Nossa</a:t>
            </a:r>
            <a:r>
              <a:rPr lang="en-US" sz="7500" spc="150" dirty="0">
                <a:solidFill>
                  <a:schemeClr val="accent1">
                    <a:lumMod val="50000"/>
                  </a:schemeClr>
                </a:solidFill>
                <a:latin typeface="Josefin Slab"/>
              </a:rPr>
              <a:t> ferramenta de </a:t>
            </a:r>
            <a:r>
              <a:rPr lang="pt-BR" sz="7500" spc="150" dirty="0">
                <a:solidFill>
                  <a:schemeClr val="accent1">
                    <a:lumMod val="50000"/>
                  </a:schemeClr>
                </a:solidFill>
                <a:latin typeface="Josefin Slab"/>
              </a:rPr>
              <a:t>trabalho</a:t>
            </a:r>
          </a:p>
        </p:txBody>
      </p:sp>
      <p:pic>
        <p:nvPicPr>
          <p:cNvPr id="11" name="Imagem 10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CA2B3CA6-3462-44AC-AD97-8FB0F6ABF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808961"/>
            <a:ext cx="13154913" cy="720388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3F78AE0-8497-41F1-A349-E782E2CE7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77514"/>
            <a:ext cx="2154382" cy="215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01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113C61"/>
          </a:solidFill>
        </p:spPr>
      </p:sp>
      <p:sp>
        <p:nvSpPr>
          <p:cNvPr id="5" name="TextBox 5"/>
          <p:cNvSpPr txBox="1"/>
          <p:nvPr/>
        </p:nvSpPr>
        <p:spPr>
          <a:xfrm>
            <a:off x="6513861" y="619125"/>
            <a:ext cx="4075793" cy="1162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 dirty="0">
                <a:solidFill>
                  <a:srgbClr val="FFFFFF"/>
                </a:solidFill>
                <a:latin typeface="Josefin Slab"/>
              </a:rPr>
              <a:t>Requisitos</a:t>
            </a:r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227062"/>
              </p:ext>
            </p:extLst>
          </p:nvPr>
        </p:nvGraphicFramePr>
        <p:xfrm>
          <a:off x="1963842" y="2400300"/>
          <a:ext cx="14360316" cy="63431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55123">
                  <a:extLst>
                    <a:ext uri="{9D8B030D-6E8A-4147-A177-3AD203B41FA5}">
                      <a16:colId xmlns:a16="http://schemas.microsoft.com/office/drawing/2014/main" val="1299558508"/>
                    </a:ext>
                  </a:extLst>
                </a:gridCol>
                <a:gridCol w="1464392">
                  <a:extLst>
                    <a:ext uri="{9D8B030D-6E8A-4147-A177-3AD203B41FA5}">
                      <a16:colId xmlns:a16="http://schemas.microsoft.com/office/drawing/2014/main" val="2275244176"/>
                    </a:ext>
                  </a:extLst>
                </a:gridCol>
                <a:gridCol w="1840801">
                  <a:extLst>
                    <a:ext uri="{9D8B030D-6E8A-4147-A177-3AD203B41FA5}">
                      <a16:colId xmlns:a16="http://schemas.microsoft.com/office/drawing/2014/main" val="360480149"/>
                    </a:ext>
                  </a:extLst>
                </a:gridCol>
              </a:tblGrid>
              <a:tr h="8408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Utilizar sensores de temperatura  para captar dados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Essencial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Funcional 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875680335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Utilizar o Arduino para receber os dados do sensor e mostrá-los no site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Essencial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Funcional 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3772736039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armazenar os dados em um banco de dados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Essencial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Funcional 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1562016029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Site Institucional onde vai ser mostrado os dados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Essencial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Funcional 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3323799371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Cadastro e login do site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Essencial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Funcional 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374337878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Tela de consulta para ver os dados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Essencial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Funcional 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315689583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Gráficos em tempo real mostrando o funcionamento dos dados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Essencial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Funcional 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406340163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304</Words>
  <Application>Microsoft Office PowerPoint</Application>
  <PresentationFormat>Personalizar</PresentationFormat>
  <Paragraphs>73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2" baseType="lpstr">
      <vt:lpstr>Sanchez Bold</vt:lpstr>
      <vt:lpstr>Calibri</vt:lpstr>
      <vt:lpstr>Sanchez</vt:lpstr>
      <vt:lpstr>Arimo</vt:lpstr>
      <vt:lpstr>Roboto</vt:lpstr>
      <vt:lpstr>Arial</vt:lpstr>
      <vt:lpstr>Josefin Slab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life</dc:title>
  <cp:lastModifiedBy>JEAN SOUSA SILVA .</cp:lastModifiedBy>
  <cp:revision>19</cp:revision>
  <dcterms:created xsi:type="dcterms:W3CDTF">2006-08-16T00:00:00Z</dcterms:created>
  <dcterms:modified xsi:type="dcterms:W3CDTF">2020-09-24T20:23:13Z</dcterms:modified>
  <dc:identifier>DAEIJq8D6DE</dc:identifier>
</cp:coreProperties>
</file>